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5" r:id="rId16"/>
    <p:sldId id="284"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939" autoAdjust="0"/>
  </p:normalViewPr>
  <p:slideViewPr>
    <p:cSldViewPr snapToGrid="0">
      <p:cViewPr varScale="1">
        <p:scale>
          <a:sx n="53" d="100"/>
          <a:sy n="53" d="100"/>
        </p:scale>
        <p:origin x="-134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E88A088-E978-4E6C-9980-8C6C1DFE4EB7}" type="datetimeFigureOut">
              <a:rPr lang="en-US" smtClean="0"/>
              <a:t>30-Oct-16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442F932-DD2C-43F6-AC89-E89488916B92}" type="slidenum">
              <a:rPr lang="en-US" smtClean="0"/>
              <a:t>‹#›</a:t>
            </a:fld>
            <a:endParaRPr lang="en-US"/>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88A088-E978-4E6C-9980-8C6C1DFE4EB7}" type="datetimeFigureOut">
              <a:rPr lang="en-US" smtClean="0"/>
              <a:t>30-Oct-16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2F932-DD2C-43F6-AC89-E89488916B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9221216" y="3009902"/>
            <a:ext cx="609600" cy="441325"/>
          </a:xfrm>
        </p:spPr>
        <p:txBody>
          <a:bodyPr/>
          <a:lstStyle/>
          <a:p>
            <a:fld id="{8442F932-DD2C-43F6-AC89-E89488916B92}" type="slidenum">
              <a:rPr lang="en-US" smtClean="0"/>
              <a:t>‹#›</a:t>
            </a:fld>
            <a:endParaRPr lang="en-US"/>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88A088-E978-4E6C-9980-8C6C1DFE4EB7}" type="datetimeFigureOut">
              <a:rPr lang="en-US" smtClean="0"/>
              <a:t>30-Oct-16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E88A088-E978-4E6C-9980-8C6C1DFE4EB7}" type="datetimeFigureOut">
              <a:rPr lang="en-US" smtClean="0"/>
              <a:t>30-Oct-16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8442F932-DD2C-43F6-AC89-E89488916B92}" type="slidenum">
              <a:rPr lang="en-US" smtClean="0"/>
              <a:t>‹#›</a:t>
            </a:fld>
            <a:endParaRPr lang="en-US"/>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E88A088-E978-4E6C-9980-8C6C1DFE4EB7}" type="datetimeFigureOut">
              <a:rPr lang="en-US" smtClean="0"/>
              <a:t>30-Oct-16</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442F932-DD2C-43F6-AC89-E89488916B92}" type="slidenum">
              <a:rPr lang="en-US" smtClean="0"/>
              <a:t>‹#›</a:t>
            </a:fld>
            <a:endParaRPr lang="en-US"/>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8E88A088-E978-4E6C-9980-8C6C1DFE4EB7}" type="datetimeFigureOut">
              <a:rPr lang="en-US" smtClean="0"/>
              <a:t>30-Oct-16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2F932-DD2C-43F6-AC89-E89488916B92}" type="slidenum">
              <a:rPr lang="en-US" smtClean="0"/>
              <a:t>‹#›</a:t>
            </a:fld>
            <a:endParaRPr lang="en-US"/>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E88A088-E978-4E6C-9980-8C6C1DFE4EB7}" type="datetimeFigureOut">
              <a:rPr lang="en-US" smtClean="0"/>
              <a:t>30-Oct-16</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8442F932-DD2C-43F6-AC89-E89488916B9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88A088-E978-4E6C-9980-8C6C1DFE4EB7}" type="datetimeFigureOut">
              <a:rPr lang="en-US" smtClean="0"/>
              <a:t>30-Oct-16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8442F932-DD2C-43F6-AC89-E89488916B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E88A088-E978-4E6C-9980-8C6C1DFE4EB7}" type="datetimeFigureOut">
              <a:rPr lang="en-US" smtClean="0"/>
              <a:t>30-Oct-16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8442F932-DD2C-43F6-AC89-E89488916B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8442F932-DD2C-43F6-AC89-E89488916B92}" type="slidenum">
              <a:rPr lang="en-US" smtClean="0"/>
              <a:t>‹#›</a:t>
            </a:fld>
            <a:endParaRPr lang="en-US"/>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E88A088-E978-4E6C-9980-8C6C1DFE4EB7}" type="datetimeFigureOut">
              <a:rPr lang="en-US" smtClean="0"/>
              <a:t>30-Oct-16</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p>
            <a:fld id="{8442F932-DD2C-43F6-AC89-E89488916B92}" type="slidenum">
              <a:rPr lang="en-US" smtClean="0"/>
              <a:t>‹#›</a:t>
            </a:fld>
            <a:endParaRPr lang="en-US"/>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7717536" y="6404984"/>
            <a:ext cx="4059936" cy="365760"/>
          </a:xfrm>
        </p:spPr>
        <p:txBody>
          <a:bodyPr/>
          <a:lstStyle/>
          <a:p>
            <a:fld id="{8E88A088-E978-4E6C-9980-8C6C1DFE4EB7}" type="datetimeFigureOut">
              <a:rPr lang="en-US" smtClean="0"/>
              <a:t>30-Oct-16</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8E88A088-E978-4E6C-9980-8C6C1DFE4EB7}" type="datetimeFigureOut">
              <a:rPr lang="en-US" smtClean="0"/>
              <a:t>30-Oct-16</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442F932-DD2C-43F6-AC89-E89488916B92}" type="slidenum">
              <a:rPr lang="en-US" smtClean="0"/>
              <a:t>‹#›</a:t>
            </a:fld>
            <a:endParaRPr lang="en-US"/>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2819399"/>
            <a:ext cx="10040471" cy="4038601"/>
          </a:xfrm>
        </p:spPr>
        <p:txBody>
          <a:bodyPr>
            <a:normAutofit/>
          </a:bodyPr>
          <a:lstStyle/>
          <a:p>
            <a:r>
              <a:rPr lang="en-US" sz="1800" dirty="0"/>
              <a:t>WP2: Assessment studies for the needs of students</a:t>
            </a:r>
            <a:br>
              <a:rPr lang="en-US" sz="1800" dirty="0"/>
            </a:br>
            <a:r>
              <a:rPr lang="en-US" sz="1800" dirty="0"/>
              <a:t/>
            </a:r>
            <a:br>
              <a:rPr lang="en-US" sz="1800" dirty="0"/>
            </a:br>
            <a:r>
              <a:rPr lang="en-US" sz="1800" dirty="0"/>
              <a:t>WP5: Make vocational skill competency development an integrated part in Teaching</a:t>
            </a:r>
            <a:br>
              <a:rPr lang="en-US" sz="1800" dirty="0"/>
            </a:br>
            <a:endParaRPr lang="en-US" sz="1800" dirty="0" smtClean="0"/>
          </a:p>
          <a:p>
            <a:endParaRPr lang="en-US" dirty="0"/>
          </a:p>
          <a:p>
            <a:r>
              <a:rPr lang="en-US" dirty="0" smtClean="0"/>
              <a:t>Prof</a:t>
            </a:r>
            <a:r>
              <a:rPr lang="en-US" dirty="0"/>
              <a:t>. </a:t>
            </a:r>
            <a:r>
              <a:rPr lang="en-US" dirty="0" err="1"/>
              <a:t>Fahmi</a:t>
            </a:r>
            <a:r>
              <a:rPr lang="en-US" dirty="0"/>
              <a:t> Abu Al-Rub</a:t>
            </a:r>
            <a:br>
              <a:rPr lang="en-US" dirty="0"/>
            </a:br>
            <a:r>
              <a:rPr lang="en-US" dirty="0"/>
              <a:t>JUST-Jordan </a:t>
            </a:r>
            <a:br>
              <a:rPr lang="en-US" dirty="0"/>
            </a:br>
            <a:endParaRPr lang="en-US" dirty="0" smtClean="0"/>
          </a:p>
          <a:p>
            <a:r>
              <a:rPr lang="en-US" dirty="0" smtClean="0"/>
              <a:t>October </a:t>
            </a:r>
            <a:r>
              <a:rPr lang="en-US" dirty="0"/>
              <a:t>30, 2016</a:t>
            </a:r>
            <a:br>
              <a:rPr lang="en-US" dirty="0"/>
            </a:br>
            <a:r>
              <a:rPr lang="en-US" dirty="0"/>
              <a:t/>
            </a:r>
            <a:br>
              <a:rPr lang="en-US" dirty="0"/>
            </a:br>
            <a:r>
              <a:rPr lang="en-US" dirty="0" smtClean="0"/>
              <a:t>Amman</a:t>
            </a:r>
          </a:p>
          <a:p>
            <a:endParaRPr lang="en-GB" dirty="0" smtClean="0"/>
          </a:p>
          <a:p>
            <a:r>
              <a:rPr lang="en-GB" dirty="0" smtClean="0"/>
              <a:t>VTC </a:t>
            </a:r>
            <a:r>
              <a:rPr lang="en-GB" dirty="0"/>
              <a:t>Project Number: 561708-EPP-1-2015-1-DE-EPPKA2-CBHE-JP</a:t>
            </a:r>
          </a:p>
        </p:txBody>
      </p:sp>
      <p:sp>
        <p:nvSpPr>
          <p:cNvPr id="2" name="Title 1"/>
          <p:cNvSpPr>
            <a:spLocks noGrp="1"/>
          </p:cNvSpPr>
          <p:nvPr>
            <p:ph type="ctrTitle"/>
          </p:nvPr>
        </p:nvSpPr>
        <p:spPr>
          <a:xfrm>
            <a:off x="2545976" y="381000"/>
            <a:ext cx="6490448" cy="1752600"/>
          </a:xfrm>
        </p:spPr>
        <p:txBody>
          <a:bodyPr>
            <a:normAutofit/>
          </a:bodyPr>
          <a:lstStyle/>
          <a:p>
            <a:r>
              <a:rPr lang="en-US" sz="2800" dirty="0"/>
              <a:t>Vocational training center for undergraduate university students and teachers in Jordan (VTC)</a:t>
            </a:r>
            <a:endParaRPr lang="en-GB"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407" y="512109"/>
            <a:ext cx="1652587" cy="164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8316" y="969309"/>
            <a:ext cx="2845547" cy="82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39527" y="5342031"/>
            <a:ext cx="198312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0319" y="4792756"/>
            <a:ext cx="1463675"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2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lnSpcReduction="10000"/>
          </a:bodyPr>
          <a:lstStyle/>
          <a:p>
            <a:pPr marL="0" indent="0">
              <a:buNone/>
            </a:pPr>
            <a:r>
              <a:rPr lang="en-US" sz="3200" b="1" u="sng" dirty="0"/>
              <a:t>Generic Skills and Competencies Needed</a:t>
            </a:r>
          </a:p>
          <a:p>
            <a:pPr marL="0" indent="0">
              <a:buNone/>
            </a:pPr>
            <a:r>
              <a:rPr lang="en-US" sz="3200" dirty="0" smtClean="0"/>
              <a:t>a</a:t>
            </a:r>
            <a:r>
              <a:rPr lang="en-US" sz="3200" dirty="0"/>
              <a:t>.	Project Planning and Management</a:t>
            </a:r>
          </a:p>
          <a:p>
            <a:pPr marL="0" indent="0">
              <a:buNone/>
            </a:pPr>
            <a:r>
              <a:rPr lang="en-US" sz="3200" dirty="0"/>
              <a:t>b.	Quality Assurance Systems</a:t>
            </a:r>
          </a:p>
          <a:p>
            <a:pPr marL="0" indent="0">
              <a:buNone/>
            </a:pPr>
            <a:r>
              <a:rPr lang="en-US" sz="3200" dirty="0"/>
              <a:t>c.	General Communication Skills and Technical Writing</a:t>
            </a:r>
          </a:p>
          <a:p>
            <a:pPr marL="0" indent="0">
              <a:buNone/>
            </a:pPr>
            <a:r>
              <a:rPr lang="en-US" sz="3200" dirty="0"/>
              <a:t>d.	Function Cooperatively on Multidisciplinary Teams</a:t>
            </a:r>
          </a:p>
          <a:p>
            <a:pPr marL="0" indent="0">
              <a:buNone/>
            </a:pPr>
            <a:r>
              <a:rPr lang="en-US" sz="3200" dirty="0"/>
              <a:t>e.	Time and Responsibility Managements</a:t>
            </a:r>
          </a:p>
          <a:p>
            <a:pPr marL="0" indent="0">
              <a:buNone/>
            </a:pPr>
            <a:r>
              <a:rPr lang="en-US" sz="3200" dirty="0"/>
              <a:t>f.	Interviews Through Digital Media</a:t>
            </a:r>
          </a:p>
          <a:p>
            <a:pPr marL="0" indent="0">
              <a:buNone/>
            </a:pPr>
            <a:r>
              <a:rPr lang="en-US" sz="3200" dirty="0"/>
              <a:t>g.	Critical Thinking in Solving Problems  and New Ideas</a:t>
            </a:r>
          </a:p>
          <a:p>
            <a:pPr marL="0" indent="0">
              <a:buNone/>
            </a:pPr>
            <a:r>
              <a:rPr lang="en-US" sz="3200" dirty="0"/>
              <a:t>h.	Dialogue, Interaction and Conversation Skills</a:t>
            </a:r>
          </a:p>
          <a:p>
            <a:pPr marL="0" indent="0">
              <a:buNone/>
            </a:pPr>
            <a:endParaRPr lang="en-US" sz="3200" dirty="0"/>
          </a:p>
        </p:txBody>
      </p:sp>
    </p:spTree>
    <p:extLst>
      <p:ext uri="{BB962C8B-B14F-4D97-AF65-F5344CB8AC3E}">
        <p14:creationId xmlns:p14="http://schemas.microsoft.com/office/powerpoint/2010/main" val="1608632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a:bodyPr>
          <a:lstStyle/>
          <a:p>
            <a:pPr marL="0" indent="0">
              <a:buNone/>
            </a:pPr>
            <a:r>
              <a:rPr lang="en-US" sz="3200" b="1" u="sng" dirty="0"/>
              <a:t>Specific skills and </a:t>
            </a:r>
            <a:r>
              <a:rPr lang="en-US" sz="3200" b="1" u="sng" dirty="0" smtClean="0"/>
              <a:t>competencies: Engineering</a:t>
            </a:r>
            <a:endParaRPr lang="en-US" sz="3200" dirty="0"/>
          </a:p>
          <a:p>
            <a:pPr marL="514350" lvl="0" indent="-514350">
              <a:buFont typeface="+mj-lt"/>
              <a:buAutoNum type="alphaLcPeriod"/>
            </a:pPr>
            <a:r>
              <a:rPr lang="en-US" sz="3200" dirty="0"/>
              <a:t>Basic Technical Terminology and Concepts.</a:t>
            </a:r>
          </a:p>
          <a:p>
            <a:pPr marL="514350" lvl="0" indent="-514350">
              <a:buFont typeface="+mj-lt"/>
              <a:buAutoNum type="alphaLcPeriod"/>
            </a:pPr>
            <a:r>
              <a:rPr lang="en-US" sz="3200" dirty="0"/>
              <a:t>Sales and Marketing Skills</a:t>
            </a:r>
          </a:p>
          <a:p>
            <a:pPr marL="514350" lvl="0" indent="-514350">
              <a:buFont typeface="+mj-lt"/>
              <a:buAutoNum type="alphaLcPeriod"/>
            </a:pPr>
            <a:r>
              <a:rPr lang="en-US" sz="3200" dirty="0"/>
              <a:t>Basic Fundamental in Project Management</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375152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a:bodyPr>
          <a:lstStyle/>
          <a:p>
            <a:pPr marL="0" indent="0">
              <a:buNone/>
            </a:pPr>
            <a:r>
              <a:rPr lang="en-US" sz="3200" b="1" u="sng" dirty="0"/>
              <a:t>Specific skills and </a:t>
            </a:r>
            <a:r>
              <a:rPr lang="en-US" sz="3200" b="1" u="sng" dirty="0" smtClean="0"/>
              <a:t>competencies</a:t>
            </a:r>
            <a:r>
              <a:rPr lang="en-US" sz="3200" b="1" u="sng" dirty="0"/>
              <a:t>: Education</a:t>
            </a:r>
          </a:p>
          <a:p>
            <a:pPr marL="0" indent="0" defTabSz="628650">
              <a:buNone/>
            </a:pPr>
            <a:r>
              <a:rPr lang="en-US" sz="3200" dirty="0"/>
              <a:t>a.	Basic Technical Terminology and Concepts.</a:t>
            </a:r>
          </a:p>
          <a:p>
            <a:pPr marL="0" indent="0" defTabSz="628650">
              <a:buNone/>
            </a:pPr>
            <a:r>
              <a:rPr lang="en-US" sz="3200" dirty="0"/>
              <a:t>b.	Modern Strategies in Teaching</a:t>
            </a:r>
          </a:p>
          <a:p>
            <a:pPr marL="0" indent="0" defTabSz="628650">
              <a:buNone/>
            </a:pPr>
            <a:r>
              <a:rPr lang="en-US" sz="3200" dirty="0"/>
              <a:t>c.	Identifying Special Needs and Learning Disability</a:t>
            </a:r>
          </a:p>
          <a:p>
            <a:pPr marL="0" indent="0" defTabSz="628650">
              <a:buNone/>
            </a:pPr>
            <a:r>
              <a:rPr lang="en-US" sz="3200" dirty="0"/>
              <a:t>d.	Multimedia Production in Teaching</a:t>
            </a:r>
          </a:p>
          <a:p>
            <a:pPr marL="0" indent="0" defTabSz="628650">
              <a:buNone/>
            </a:pPr>
            <a:r>
              <a:rPr lang="en-US" sz="3200" dirty="0"/>
              <a:t>e.	Skills in Using Computer Software</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317053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a:bodyPr>
          <a:lstStyle/>
          <a:p>
            <a:pPr marL="0" indent="0">
              <a:buNone/>
            </a:pPr>
            <a:r>
              <a:rPr lang="en-US" sz="3200" b="1" u="sng" dirty="0"/>
              <a:t>Specific skills and </a:t>
            </a:r>
            <a:r>
              <a:rPr lang="en-US" sz="3200" b="1" u="sng" dirty="0" smtClean="0"/>
              <a:t>competencies</a:t>
            </a:r>
            <a:r>
              <a:rPr lang="en-US" sz="3200" b="1" u="sng" dirty="0"/>
              <a:t>: </a:t>
            </a:r>
            <a:r>
              <a:rPr lang="en-US" sz="3200" b="1" u="sng" dirty="0" smtClean="0"/>
              <a:t>Health Care and Biotechnology</a:t>
            </a:r>
            <a:endParaRPr lang="en-US" sz="3200" b="1" u="sng" dirty="0"/>
          </a:p>
          <a:p>
            <a:pPr marL="0" indent="0" defTabSz="628650">
              <a:buNone/>
            </a:pPr>
            <a:r>
              <a:rPr lang="en-US" sz="3200" dirty="0"/>
              <a:t>a.	</a:t>
            </a:r>
            <a:r>
              <a:rPr lang="en-US" sz="3200" dirty="0" smtClean="0"/>
              <a:t>Basic </a:t>
            </a:r>
            <a:r>
              <a:rPr lang="en-US" sz="3200" dirty="0"/>
              <a:t>Technical Terminology and Concepts.</a:t>
            </a:r>
          </a:p>
          <a:p>
            <a:pPr marL="0" indent="0" defTabSz="628650">
              <a:buNone/>
            </a:pPr>
            <a:r>
              <a:rPr lang="en-US" sz="3200" dirty="0"/>
              <a:t>b.	Ability to Operate Medical Care Instruments</a:t>
            </a:r>
          </a:p>
          <a:p>
            <a:pPr marL="0" indent="0" defTabSz="628650">
              <a:buNone/>
            </a:pPr>
            <a:r>
              <a:rPr lang="en-US" sz="3200" dirty="0"/>
              <a:t>c.	Ability to Exact Medical Knowledge of Urgent Cases</a:t>
            </a:r>
          </a:p>
          <a:p>
            <a:pPr marL="0" indent="0" defTabSz="628650">
              <a:buNone/>
            </a:pPr>
            <a:r>
              <a:rPr lang="en-US" sz="3200" dirty="0"/>
              <a:t>d.	Proficiency in Practicing the Infection Protocols with Patients</a:t>
            </a:r>
          </a:p>
          <a:p>
            <a:pPr marL="0" indent="0" defTabSz="628650">
              <a:buNone/>
            </a:pPr>
            <a:r>
              <a:rPr lang="en-US" sz="3200" dirty="0"/>
              <a:t>e.	Identifying Talented Children</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4238983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a:bodyPr>
          <a:lstStyle/>
          <a:p>
            <a:pPr marL="0" indent="0">
              <a:buNone/>
            </a:pPr>
            <a:r>
              <a:rPr lang="en-US" sz="3200" b="1" u="sng" dirty="0"/>
              <a:t>Specific skills and </a:t>
            </a:r>
            <a:r>
              <a:rPr lang="en-US" sz="3200" b="1" u="sng" dirty="0" smtClean="0"/>
              <a:t>competencies</a:t>
            </a:r>
            <a:r>
              <a:rPr lang="en-US" sz="3200" b="1" u="sng" dirty="0"/>
              <a:t>: </a:t>
            </a:r>
            <a:r>
              <a:rPr lang="en-US" sz="3200" b="1" u="sng" dirty="0" smtClean="0"/>
              <a:t>Business and Administration</a:t>
            </a:r>
            <a:endParaRPr lang="en-US" sz="3200" b="1" u="sng" dirty="0"/>
          </a:p>
          <a:p>
            <a:pPr marL="0" indent="0" defTabSz="628650">
              <a:buNone/>
            </a:pPr>
            <a:r>
              <a:rPr lang="en-US" sz="3200" dirty="0"/>
              <a:t>a.	</a:t>
            </a:r>
            <a:r>
              <a:rPr lang="en-US" sz="3200" dirty="0" smtClean="0"/>
              <a:t>Basic </a:t>
            </a:r>
            <a:r>
              <a:rPr lang="en-US" sz="3200" dirty="0"/>
              <a:t>Technical Terminology and Concepts.</a:t>
            </a:r>
          </a:p>
          <a:p>
            <a:pPr marL="0" indent="0" defTabSz="628650">
              <a:buNone/>
            </a:pPr>
            <a:r>
              <a:rPr lang="en-US" sz="3200" dirty="0"/>
              <a:t>b.	Skills in computers and Business Software</a:t>
            </a:r>
          </a:p>
          <a:p>
            <a:pPr marL="0" indent="0" defTabSz="628650">
              <a:buNone/>
            </a:pPr>
            <a:r>
              <a:rPr lang="en-US" sz="3200" dirty="0"/>
              <a:t>c.	Customer Management and Customer Services</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866086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7"/>
            <a:ext cx="10515600" cy="1325563"/>
          </a:xfrm>
        </p:spPr>
        <p:txBody>
          <a:bodyPr>
            <a:normAutofit fontScale="90000"/>
          </a:bodyPr>
          <a:lstStyle/>
          <a:p>
            <a:r>
              <a:rPr lang="en-US" dirty="0" smtClean="0"/>
              <a:t>WP5</a:t>
            </a:r>
            <a:r>
              <a:rPr lang="en-US" dirty="0"/>
              <a:t>: Make vocational skill competency development an integrated part in Teaching</a:t>
            </a:r>
            <a:br>
              <a:rPr lang="en-US" dirty="0"/>
            </a:br>
            <a:endParaRPr lang="en-US" dirty="0"/>
          </a:p>
        </p:txBody>
      </p:sp>
      <p:sp>
        <p:nvSpPr>
          <p:cNvPr id="3" name="Content Placeholder 2"/>
          <p:cNvSpPr>
            <a:spLocks noGrp="1"/>
          </p:cNvSpPr>
          <p:nvPr>
            <p:ph sz="quarter" idx="1"/>
          </p:nvPr>
        </p:nvSpPr>
        <p:spPr>
          <a:xfrm>
            <a:off x="838200" y="1825624"/>
            <a:ext cx="10515600" cy="5032375"/>
          </a:xfrm>
        </p:spPr>
        <p:txBody>
          <a:bodyPr/>
          <a:lstStyle/>
          <a:p>
            <a:pPr marL="0" indent="0">
              <a:buNone/>
            </a:pPr>
            <a:r>
              <a:rPr lang="en-US" sz="3200" b="1" u="sng" dirty="0" smtClean="0"/>
              <a:t>Tasks:</a:t>
            </a:r>
          </a:p>
          <a:p>
            <a:pPr marL="0" indent="0">
              <a:buNone/>
            </a:pPr>
            <a:endParaRPr lang="en-US" dirty="0"/>
          </a:p>
          <a:p>
            <a:pPr marL="628650" indent="-628650">
              <a:buNone/>
            </a:pPr>
            <a:r>
              <a:rPr lang="en-US" sz="3200" dirty="0"/>
              <a:t>5</a:t>
            </a:r>
            <a:r>
              <a:rPr lang="en-US" sz="3200" dirty="0" smtClean="0"/>
              <a:t>.1 </a:t>
            </a:r>
            <a:r>
              <a:rPr lang="en-US" sz="3200" dirty="0"/>
              <a:t>Develop teaching and learning programs for the VTC </a:t>
            </a:r>
          </a:p>
          <a:p>
            <a:pPr marL="628650" indent="-628650">
              <a:buNone/>
            </a:pPr>
            <a:r>
              <a:rPr lang="en-US" sz="3200" dirty="0"/>
              <a:t>5</a:t>
            </a:r>
            <a:r>
              <a:rPr lang="en-US" sz="3200" dirty="0" smtClean="0"/>
              <a:t>.2 </a:t>
            </a:r>
            <a:r>
              <a:rPr lang="en-US" sz="3200" dirty="0"/>
              <a:t>Train lecturers in competency based </a:t>
            </a:r>
            <a:r>
              <a:rPr lang="en-US" sz="3200" dirty="0" smtClean="0"/>
              <a:t>learning </a:t>
            </a:r>
          </a:p>
          <a:p>
            <a:pPr marL="628650" indent="-628650">
              <a:buNone/>
            </a:pPr>
            <a:endParaRPr lang="en-US" sz="3200" dirty="0"/>
          </a:p>
        </p:txBody>
      </p:sp>
    </p:spTree>
    <p:extLst>
      <p:ext uri="{BB962C8B-B14F-4D97-AF65-F5344CB8AC3E}">
        <p14:creationId xmlns:p14="http://schemas.microsoft.com/office/powerpoint/2010/main" val="14873690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336" y="179294"/>
            <a:ext cx="11379200" cy="860612"/>
          </a:xfrm>
        </p:spPr>
        <p:txBody>
          <a:bodyPr>
            <a:normAutofit fontScale="90000"/>
          </a:bodyPr>
          <a:lstStyle/>
          <a:p>
            <a:r>
              <a:rPr lang="en-US" dirty="0"/>
              <a:t/>
            </a:r>
            <a:br>
              <a:rPr lang="en-US" dirty="0"/>
            </a:br>
            <a:r>
              <a:rPr lang="en-US" sz="3100" dirty="0"/>
              <a:t>WP5: Make vocational skill competency development an integrated part in Teaching</a:t>
            </a:r>
            <a:endParaRPr lang="en-US" sz="3100" dirty="0"/>
          </a:p>
        </p:txBody>
      </p:sp>
      <p:sp>
        <p:nvSpPr>
          <p:cNvPr id="3" name="Content Placeholder 2"/>
          <p:cNvSpPr>
            <a:spLocks noGrp="1"/>
          </p:cNvSpPr>
          <p:nvPr>
            <p:ph sz="quarter" idx="1"/>
          </p:nvPr>
        </p:nvSpPr>
        <p:spPr>
          <a:xfrm>
            <a:off x="838200" y="1825624"/>
            <a:ext cx="11220450" cy="5032376"/>
          </a:xfrm>
        </p:spPr>
        <p:txBody>
          <a:bodyPr>
            <a:normAutofit fontScale="85000" lnSpcReduction="10000"/>
          </a:bodyPr>
          <a:lstStyle/>
          <a:p>
            <a:pPr marL="0" indent="0">
              <a:buNone/>
            </a:pPr>
            <a:r>
              <a:rPr lang="en-US" sz="3200" b="1" u="sng" dirty="0" smtClean="0"/>
              <a:t>Second Training Program: P&amp;B, ISPAB, </a:t>
            </a:r>
            <a:endParaRPr lang="en-US" sz="3200" dirty="0"/>
          </a:p>
          <a:p>
            <a:pPr marL="0" indent="0" defTabSz="628650">
              <a:buNone/>
            </a:pPr>
            <a:endParaRPr lang="en-US" sz="3200" dirty="0"/>
          </a:p>
          <a:p>
            <a:pPr marL="0" indent="0" defTabSz="628650">
              <a:buNone/>
            </a:pPr>
            <a:r>
              <a:rPr lang="en-US" sz="3200" dirty="0" smtClean="0"/>
              <a:t>1</a:t>
            </a:r>
            <a:r>
              <a:rPr lang="en-US" sz="3200" baseline="30000" dirty="0" smtClean="0"/>
              <a:t>st</a:t>
            </a:r>
            <a:r>
              <a:rPr lang="en-US" sz="3200" dirty="0" smtClean="0"/>
              <a:t>  </a:t>
            </a:r>
            <a:r>
              <a:rPr lang="en-US" sz="3200" dirty="0"/>
              <a:t>day – Training in Quality Assurance (by P&amp;B) </a:t>
            </a:r>
          </a:p>
          <a:p>
            <a:pPr marL="0" indent="0" defTabSz="628650">
              <a:buNone/>
            </a:pPr>
            <a:r>
              <a:rPr lang="en-US" sz="3200" dirty="0" smtClean="0"/>
              <a:t>2</a:t>
            </a:r>
            <a:r>
              <a:rPr lang="en-US" sz="3200" baseline="30000" dirty="0" smtClean="0"/>
              <a:t>nd</a:t>
            </a:r>
            <a:r>
              <a:rPr lang="en-US" sz="3200" dirty="0" smtClean="0"/>
              <a:t>  </a:t>
            </a:r>
            <a:r>
              <a:rPr lang="en-US" sz="3200" dirty="0"/>
              <a:t>day – Training in Quality Assurance (P&amp;B and ISPAB)</a:t>
            </a:r>
          </a:p>
          <a:p>
            <a:pPr marL="0" indent="0" defTabSz="628650">
              <a:buNone/>
            </a:pPr>
            <a:r>
              <a:rPr lang="en-US" sz="3200" dirty="0" smtClean="0"/>
              <a:t>3</a:t>
            </a:r>
            <a:r>
              <a:rPr lang="en-US" sz="3200" baseline="30000" dirty="0" smtClean="0"/>
              <a:t>rd</a:t>
            </a:r>
            <a:r>
              <a:rPr lang="en-US" sz="3200" dirty="0" smtClean="0"/>
              <a:t>  </a:t>
            </a:r>
            <a:r>
              <a:rPr lang="en-US" sz="3200" dirty="0"/>
              <a:t>day – Sales &amp; marketing </a:t>
            </a:r>
            <a:r>
              <a:rPr lang="en-US" sz="3200" dirty="0" smtClean="0"/>
              <a:t>skills (general) (ISPAB)</a:t>
            </a:r>
          </a:p>
          <a:p>
            <a:pPr marL="0" indent="0" defTabSz="628650">
              <a:buNone/>
            </a:pPr>
            <a:r>
              <a:rPr lang="en-US" sz="3200" dirty="0" smtClean="0"/>
              <a:t>3</a:t>
            </a:r>
            <a:r>
              <a:rPr lang="en-US" sz="3200" baseline="30000" dirty="0" smtClean="0"/>
              <a:t>rd</a:t>
            </a:r>
            <a:r>
              <a:rPr lang="en-US" sz="3200" dirty="0" smtClean="0"/>
              <a:t> day - </a:t>
            </a:r>
            <a:r>
              <a:rPr lang="en-US" sz="3200" dirty="0"/>
              <a:t>Sales and Marketing Skills (Engineering).</a:t>
            </a:r>
          </a:p>
          <a:p>
            <a:pPr marL="0" indent="0" defTabSz="628650">
              <a:buNone/>
            </a:pPr>
            <a:r>
              <a:rPr lang="en-US" sz="3200" dirty="0" smtClean="0"/>
              <a:t>4</a:t>
            </a:r>
            <a:r>
              <a:rPr lang="en-US" sz="3200" baseline="30000" dirty="0" smtClean="0"/>
              <a:t>th</a:t>
            </a:r>
            <a:r>
              <a:rPr lang="en-US" sz="3200" dirty="0" smtClean="0"/>
              <a:t> day -  </a:t>
            </a:r>
            <a:r>
              <a:rPr lang="en-US" sz="3200" dirty="0"/>
              <a:t>Learning management System (</a:t>
            </a:r>
            <a:r>
              <a:rPr lang="en-US" sz="3200" dirty="0" err="1"/>
              <a:t>moodle</a:t>
            </a:r>
            <a:r>
              <a:rPr lang="en-US" sz="3200" dirty="0"/>
              <a:t> platform</a:t>
            </a:r>
            <a:r>
              <a:rPr lang="en-US" sz="3200" dirty="0" smtClean="0"/>
              <a:t>) (ISPAB)</a:t>
            </a:r>
            <a:endParaRPr lang="en-US" sz="3200" dirty="0"/>
          </a:p>
          <a:p>
            <a:pPr marL="0" indent="0" defTabSz="628650">
              <a:buNone/>
            </a:pPr>
            <a:r>
              <a:rPr lang="en-US" sz="3200" dirty="0" smtClean="0"/>
              <a:t>5</a:t>
            </a:r>
            <a:r>
              <a:rPr lang="en-US" sz="3200" baseline="30000" dirty="0" smtClean="0"/>
              <a:t>th</a:t>
            </a:r>
            <a:r>
              <a:rPr lang="en-US" sz="3200" dirty="0" smtClean="0"/>
              <a:t> day - </a:t>
            </a:r>
            <a:r>
              <a:rPr lang="en-US" sz="3200" dirty="0"/>
              <a:t>Customer Management and Customer Services (Business and Administrative</a:t>
            </a:r>
            <a:r>
              <a:rPr lang="en-US" sz="3200" dirty="0" smtClean="0"/>
              <a:t>) (ISPAB)</a:t>
            </a:r>
            <a:endParaRPr lang="en-US" sz="3200" dirty="0"/>
          </a:p>
          <a:p>
            <a:pPr marL="0" indent="0" defTabSz="628650">
              <a:buNone/>
            </a:pPr>
            <a:endParaRPr lang="en-US" sz="3200" dirty="0"/>
          </a:p>
          <a:p>
            <a:pPr marL="0" indent="0" defTabSz="628650">
              <a:buNone/>
            </a:pPr>
            <a:r>
              <a:rPr lang="en-US" sz="3200" dirty="0" smtClean="0"/>
              <a:t>-</a:t>
            </a:r>
            <a:endParaRPr lang="en-US" sz="3200" dirty="0"/>
          </a:p>
          <a:p>
            <a:pPr marL="0" indent="0">
              <a:buNone/>
            </a:pPr>
            <a:endParaRPr lang="en-US" sz="3200" dirty="0"/>
          </a:p>
        </p:txBody>
      </p:sp>
    </p:spTree>
    <p:extLst>
      <p:ext uri="{BB962C8B-B14F-4D97-AF65-F5344CB8AC3E}">
        <p14:creationId xmlns:p14="http://schemas.microsoft.com/office/powerpoint/2010/main" val="2596346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8551" y="3029806"/>
            <a:ext cx="8529849" cy="1323439"/>
          </a:xfrm>
          <a:prstGeom prst="rect">
            <a:avLst/>
          </a:prstGeom>
        </p:spPr>
        <p:txBody>
          <a:bodyPr wrap="square">
            <a:spAutoFit/>
          </a:bodyPr>
          <a:lstStyle/>
          <a:p>
            <a:pPr algn="ctr"/>
            <a:r>
              <a:rPr lang="en-US" sz="8000" dirty="0"/>
              <a:t>Thank you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67834"/>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343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7027"/>
            <a:ext cx="10515600" cy="766667"/>
          </a:xfrm>
        </p:spPr>
        <p:txBody>
          <a:bodyPr/>
          <a:lstStyle/>
          <a:p>
            <a:r>
              <a:rPr lang="en-US" dirty="0"/>
              <a:t>WP2: Assessment studies for the needs of students </a:t>
            </a:r>
            <a:endParaRPr lang="en-US" dirty="0"/>
          </a:p>
        </p:txBody>
      </p:sp>
      <p:sp>
        <p:nvSpPr>
          <p:cNvPr id="3" name="Content Placeholder 2"/>
          <p:cNvSpPr>
            <a:spLocks noGrp="1"/>
          </p:cNvSpPr>
          <p:nvPr>
            <p:ph sz="quarter" idx="1"/>
          </p:nvPr>
        </p:nvSpPr>
        <p:spPr>
          <a:xfrm>
            <a:off x="838200" y="1825624"/>
            <a:ext cx="10515600" cy="5032375"/>
          </a:xfrm>
        </p:spPr>
        <p:txBody>
          <a:bodyPr/>
          <a:lstStyle/>
          <a:p>
            <a:pPr marL="0" indent="0">
              <a:buNone/>
            </a:pPr>
            <a:r>
              <a:rPr lang="en-US" sz="3200" b="1" u="sng" dirty="0" smtClean="0"/>
              <a:t>Tasks:</a:t>
            </a:r>
          </a:p>
          <a:p>
            <a:pPr marL="0" indent="0">
              <a:buNone/>
            </a:pPr>
            <a:endParaRPr lang="en-US" dirty="0"/>
          </a:p>
          <a:p>
            <a:pPr marL="628650" indent="-628650">
              <a:buNone/>
            </a:pPr>
            <a:r>
              <a:rPr lang="en-US" sz="3200" dirty="0"/>
              <a:t>2.1 Generic vocational skills and competencies</a:t>
            </a:r>
          </a:p>
          <a:p>
            <a:pPr marL="628650" indent="-628650">
              <a:buNone/>
            </a:pPr>
            <a:r>
              <a:rPr lang="en-US" sz="3200" dirty="0" smtClean="0"/>
              <a:t>2.2 List </a:t>
            </a:r>
            <a:r>
              <a:rPr lang="en-US" sz="3200" dirty="0"/>
              <a:t>of equivalence of vocational skills and </a:t>
            </a:r>
            <a:r>
              <a:rPr lang="en-US" sz="3200" dirty="0" smtClean="0"/>
              <a:t>of needed skills</a:t>
            </a:r>
          </a:p>
          <a:p>
            <a:pPr marL="628650" indent="-628650">
              <a:buNone/>
            </a:pPr>
            <a:r>
              <a:rPr lang="en-US" sz="3200" dirty="0" smtClean="0"/>
              <a:t>2.3 Analyze </a:t>
            </a:r>
            <a:r>
              <a:rPr lang="en-US" sz="3200" dirty="0"/>
              <a:t>qualifications required by the </a:t>
            </a:r>
            <a:r>
              <a:rPr lang="en-US" sz="3200" dirty="0" err="1" smtClean="0"/>
              <a:t>labour</a:t>
            </a:r>
            <a:r>
              <a:rPr lang="en-US" sz="3200" dirty="0" smtClean="0"/>
              <a:t> market </a:t>
            </a:r>
            <a:r>
              <a:rPr lang="en-US" sz="3200" dirty="0"/>
              <a:t>Employment sector database</a:t>
            </a:r>
          </a:p>
        </p:txBody>
      </p:sp>
    </p:spTree>
    <p:extLst>
      <p:ext uri="{BB962C8B-B14F-4D97-AF65-F5344CB8AC3E}">
        <p14:creationId xmlns:p14="http://schemas.microsoft.com/office/powerpoint/2010/main" val="2474097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0515600" cy="5032375"/>
          </a:xfrm>
        </p:spPr>
        <p:txBody>
          <a:bodyPr/>
          <a:lstStyle/>
          <a:p>
            <a:pPr marL="0" indent="0">
              <a:buNone/>
            </a:pPr>
            <a:r>
              <a:rPr lang="en-US" sz="3200" b="1" u="sng" dirty="0" smtClean="0"/>
              <a:t>Methodology</a:t>
            </a:r>
          </a:p>
          <a:p>
            <a:pPr marL="0" indent="0" algn="just">
              <a:buNone/>
            </a:pPr>
            <a:r>
              <a:rPr lang="en-US" sz="3600" dirty="0"/>
              <a:t>In order to identify the skills and competencies needed by the market, two surveys have been developed carefully; one survey targeted the companies and institutions hiring the JO Universities graduates, and another one targeted student about to graduate or fresh graduated students. </a:t>
            </a:r>
          </a:p>
        </p:txBody>
      </p:sp>
    </p:spTree>
    <p:extLst>
      <p:ext uri="{BB962C8B-B14F-4D97-AF65-F5344CB8AC3E}">
        <p14:creationId xmlns:p14="http://schemas.microsoft.com/office/powerpoint/2010/main" val="3697203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0515600" cy="5032375"/>
          </a:xfrm>
        </p:spPr>
        <p:txBody>
          <a:bodyPr/>
          <a:lstStyle/>
          <a:p>
            <a:pPr marL="0" indent="0">
              <a:buNone/>
            </a:pPr>
            <a:r>
              <a:rPr lang="en-US" sz="3200" b="1" u="sng" dirty="0" smtClean="0"/>
              <a:t>Methodology</a:t>
            </a:r>
          </a:p>
          <a:p>
            <a:pPr marL="0" indent="0">
              <a:buNone/>
            </a:pPr>
            <a:r>
              <a:rPr lang="en-US" sz="3600" dirty="0" smtClean="0"/>
              <a:t>The </a:t>
            </a:r>
            <a:r>
              <a:rPr lang="en-US" sz="3600" dirty="0"/>
              <a:t>two surveys were developed for the following disciplines:</a:t>
            </a:r>
          </a:p>
          <a:p>
            <a:pPr marL="0" indent="0">
              <a:buNone/>
            </a:pPr>
            <a:r>
              <a:rPr lang="en-US" sz="3600" dirty="0"/>
              <a:t>1.	Engineering</a:t>
            </a:r>
          </a:p>
          <a:p>
            <a:pPr marL="0" indent="0">
              <a:buNone/>
            </a:pPr>
            <a:r>
              <a:rPr lang="en-US" sz="3600" dirty="0"/>
              <a:t>2.	Health care and biotechnology</a:t>
            </a:r>
          </a:p>
          <a:p>
            <a:pPr marL="0" indent="0">
              <a:buNone/>
            </a:pPr>
            <a:r>
              <a:rPr lang="en-US" sz="3600" dirty="0"/>
              <a:t>3.	Humanities (mainly business and tourism)</a:t>
            </a:r>
          </a:p>
          <a:p>
            <a:pPr marL="0" indent="0">
              <a:buNone/>
            </a:pPr>
            <a:r>
              <a:rPr lang="en-US" sz="3600" dirty="0"/>
              <a:t>4.	Education (school education)</a:t>
            </a:r>
          </a:p>
        </p:txBody>
      </p:sp>
    </p:spTree>
    <p:extLst>
      <p:ext uri="{BB962C8B-B14F-4D97-AF65-F5344CB8AC3E}">
        <p14:creationId xmlns:p14="http://schemas.microsoft.com/office/powerpoint/2010/main" val="1662506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0515600" cy="5032375"/>
          </a:xfrm>
        </p:spPr>
        <p:txBody>
          <a:bodyPr>
            <a:normAutofit lnSpcReduction="10000"/>
          </a:bodyPr>
          <a:lstStyle/>
          <a:p>
            <a:pPr marL="0" indent="0">
              <a:buNone/>
            </a:pPr>
            <a:r>
              <a:rPr lang="en-US" sz="3200" b="1" u="sng" dirty="0" smtClean="0"/>
              <a:t>Methodology</a:t>
            </a:r>
          </a:p>
          <a:p>
            <a:pPr marL="0" indent="0">
              <a:buNone/>
            </a:pPr>
            <a:r>
              <a:rPr lang="en-US" sz="3600" dirty="0"/>
              <a:t>Each survey included two types of competencies and skills; generic which are common for all disciplines, and specific which are discipline-specific that differ from one discipline to another. </a:t>
            </a:r>
            <a:endParaRPr lang="en-US" sz="3600" dirty="0" smtClean="0"/>
          </a:p>
          <a:p>
            <a:pPr marL="0" indent="0">
              <a:buNone/>
            </a:pPr>
            <a:r>
              <a:rPr lang="en-US" sz="3600" dirty="0" smtClean="0"/>
              <a:t>For </a:t>
            </a:r>
            <a:r>
              <a:rPr lang="en-US" sz="3600" dirty="0"/>
              <a:t>each competency and skill, two indicators have been assessed; the importance of the “skill” and the performance of JO Universities graduates in that “skill”.</a:t>
            </a:r>
          </a:p>
        </p:txBody>
      </p:sp>
    </p:spTree>
    <p:extLst>
      <p:ext uri="{BB962C8B-B14F-4D97-AF65-F5344CB8AC3E}">
        <p14:creationId xmlns:p14="http://schemas.microsoft.com/office/powerpoint/2010/main" val="2627530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fontScale="92500"/>
          </a:bodyPr>
          <a:lstStyle/>
          <a:p>
            <a:pPr marL="0" indent="0">
              <a:buNone/>
            </a:pPr>
            <a:r>
              <a:rPr lang="en-US" sz="3200" b="1" u="sng" dirty="0" smtClean="0"/>
              <a:t>Methodology</a:t>
            </a:r>
          </a:p>
          <a:p>
            <a:pPr algn="just">
              <a:buFont typeface="Wingdings" panose="05000000000000000000" pitchFamily="2" charset="2"/>
              <a:buChar char="Ø"/>
            </a:pPr>
            <a:r>
              <a:rPr lang="en-US" sz="3600" dirty="0"/>
              <a:t>The students’ surveys also aimed at investigating whether students and graduates have taken any training while at the university or after graduation. </a:t>
            </a:r>
          </a:p>
          <a:p>
            <a:pPr algn="just">
              <a:buFont typeface="Wingdings" panose="05000000000000000000" pitchFamily="2" charset="2"/>
              <a:buChar char="Ø"/>
            </a:pPr>
            <a:r>
              <a:rPr lang="en-US" sz="3600" dirty="0"/>
              <a:t>The companies’ and institutions’ surveys aimed also at investigation whether these companies and institutions have training centers or offer on-job training.</a:t>
            </a:r>
          </a:p>
          <a:p>
            <a:pPr algn="just">
              <a:buFont typeface="Wingdings" panose="05000000000000000000" pitchFamily="2" charset="2"/>
              <a:buChar char="Ø"/>
            </a:pPr>
            <a:r>
              <a:rPr lang="en-US" sz="3600" dirty="0"/>
              <a:t>The results obtained were analyzed either by Excel or SPSS software.</a:t>
            </a:r>
          </a:p>
        </p:txBody>
      </p:sp>
    </p:spTree>
    <p:extLst>
      <p:ext uri="{BB962C8B-B14F-4D97-AF65-F5344CB8AC3E}">
        <p14:creationId xmlns:p14="http://schemas.microsoft.com/office/powerpoint/2010/main" val="856888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fontScale="92500" lnSpcReduction="10000"/>
          </a:bodyPr>
          <a:lstStyle/>
          <a:p>
            <a:pPr marL="0" indent="0">
              <a:buNone/>
            </a:pPr>
            <a:r>
              <a:rPr lang="en-US" sz="3200" b="1" u="sng" dirty="0" smtClean="0"/>
              <a:t>Key Results</a:t>
            </a:r>
            <a:endParaRPr lang="en-US" sz="3600" dirty="0"/>
          </a:p>
          <a:p>
            <a:pPr marL="0" indent="0" algn="just">
              <a:buNone/>
            </a:pPr>
            <a:r>
              <a:rPr lang="en-US" sz="3600" dirty="0" smtClean="0"/>
              <a:t>1. It </a:t>
            </a:r>
            <a:r>
              <a:rPr lang="en-US" sz="3600" dirty="0"/>
              <a:t>is highly needed to establish a vocational training center in each university to deliver different workshops and training on skills and competencies that enhance the knowledge and capabilities for the students.</a:t>
            </a:r>
          </a:p>
          <a:p>
            <a:pPr marL="0" indent="0" algn="just">
              <a:buNone/>
            </a:pPr>
            <a:r>
              <a:rPr lang="en-US" sz="3600" dirty="0" smtClean="0"/>
              <a:t>2. The </a:t>
            </a:r>
            <a:r>
              <a:rPr lang="en-US" sz="3600" dirty="0"/>
              <a:t>surveys indicated a low level of training for graduate and undergraduate students where the percentage of workshops taken by students during their study at their university was around 35% only and a significant percentage of students didn't take any training courses. </a:t>
            </a:r>
          </a:p>
        </p:txBody>
      </p:sp>
    </p:spTree>
    <p:extLst>
      <p:ext uri="{BB962C8B-B14F-4D97-AF65-F5344CB8AC3E}">
        <p14:creationId xmlns:p14="http://schemas.microsoft.com/office/powerpoint/2010/main" val="633467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a:bodyPr>
          <a:lstStyle/>
          <a:p>
            <a:pPr marL="0" indent="0">
              <a:buNone/>
            </a:pPr>
            <a:r>
              <a:rPr lang="en-US" sz="3200" b="1" u="sng" dirty="0" smtClean="0"/>
              <a:t>Key Results</a:t>
            </a:r>
            <a:endParaRPr lang="en-US" sz="3600" dirty="0"/>
          </a:p>
          <a:p>
            <a:pPr marL="0" indent="0" algn="just">
              <a:buNone/>
            </a:pPr>
            <a:r>
              <a:rPr lang="en-US" sz="3600" dirty="0" smtClean="0"/>
              <a:t>3. It </a:t>
            </a:r>
            <a:r>
              <a:rPr lang="en-US" sz="3600" dirty="0"/>
              <a:t>is also noticed that most of students register in training courses outside the university; which </a:t>
            </a:r>
            <a:r>
              <a:rPr lang="en-US" sz="3600" dirty="0" smtClean="0"/>
              <a:t>implies </a:t>
            </a:r>
            <a:r>
              <a:rPr lang="en-US" sz="3600" dirty="0"/>
              <a:t>the weak role of the university in offering interesting training programs. </a:t>
            </a:r>
          </a:p>
          <a:p>
            <a:pPr marL="0" indent="0" algn="just">
              <a:buNone/>
            </a:pPr>
            <a:r>
              <a:rPr lang="en-US" sz="3600" dirty="0" smtClean="0"/>
              <a:t>4. The </a:t>
            </a:r>
            <a:r>
              <a:rPr lang="en-US" sz="3600" dirty="0"/>
              <a:t>companies’ surveys showed that the new graduate students have some deficiencies in the vocational skills and competencies</a:t>
            </a:r>
          </a:p>
        </p:txBody>
      </p:sp>
    </p:spTree>
    <p:extLst>
      <p:ext uri="{BB962C8B-B14F-4D97-AF65-F5344CB8AC3E}">
        <p14:creationId xmlns:p14="http://schemas.microsoft.com/office/powerpoint/2010/main" val="3836159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WP2</a:t>
            </a:r>
            <a:r>
              <a:rPr lang="en-US" dirty="0"/>
              <a:t>: Assessment studies for the needs of students </a:t>
            </a:r>
          </a:p>
        </p:txBody>
      </p:sp>
      <p:sp>
        <p:nvSpPr>
          <p:cNvPr id="3" name="Content Placeholder 2"/>
          <p:cNvSpPr>
            <a:spLocks noGrp="1"/>
          </p:cNvSpPr>
          <p:nvPr>
            <p:ph sz="quarter" idx="1"/>
          </p:nvPr>
        </p:nvSpPr>
        <p:spPr>
          <a:xfrm>
            <a:off x="838200" y="1825624"/>
            <a:ext cx="11220450" cy="5032376"/>
          </a:xfrm>
        </p:spPr>
        <p:txBody>
          <a:bodyPr>
            <a:normAutofit/>
          </a:bodyPr>
          <a:lstStyle/>
          <a:p>
            <a:pPr marL="0" indent="0">
              <a:buNone/>
            </a:pPr>
            <a:r>
              <a:rPr lang="en-US" sz="3200" b="1" u="sng" dirty="0"/>
              <a:t>Generic Skills and Competencies Needed</a:t>
            </a:r>
          </a:p>
          <a:p>
            <a:pPr marL="0" indent="0">
              <a:buNone/>
            </a:pPr>
            <a:r>
              <a:rPr lang="en-US" sz="3200" dirty="0" smtClean="0"/>
              <a:t>Based </a:t>
            </a:r>
            <a:r>
              <a:rPr lang="en-US" sz="3200" dirty="0"/>
              <a:t>on the results of graduates and students performance in the general skills and competencies, the most important and yet the lowest performance levels skills and competencies that workshops are needed for all disciplines either during study at the university or right after graduation are:</a:t>
            </a:r>
          </a:p>
          <a:p>
            <a:pPr marL="0" indent="0">
              <a:buNone/>
            </a:pPr>
            <a:endParaRPr lang="en-US" sz="3200" dirty="0"/>
          </a:p>
        </p:txBody>
      </p:sp>
    </p:spTree>
    <p:extLst>
      <p:ext uri="{BB962C8B-B14F-4D97-AF65-F5344CB8AC3E}">
        <p14:creationId xmlns:p14="http://schemas.microsoft.com/office/powerpoint/2010/main" val="12914674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6219D35DB978B428CC40D134C5A1762" ma:contentTypeVersion="0" ma:contentTypeDescription="Create a new document." ma:contentTypeScope="" ma:versionID="4b76e18198c46f7f5701a7da3ca1fbb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749727-9214-428C-A554-858A79035109}"/>
</file>

<file path=customXml/itemProps2.xml><?xml version="1.0" encoding="utf-8"?>
<ds:datastoreItem xmlns:ds="http://schemas.openxmlformats.org/officeDocument/2006/customXml" ds:itemID="{10D3B3C8-7916-4FB1-B6CA-E509245DCE94}"/>
</file>

<file path=customXml/itemProps3.xml><?xml version="1.0" encoding="utf-8"?>
<ds:datastoreItem xmlns:ds="http://schemas.openxmlformats.org/officeDocument/2006/customXml" ds:itemID="{35A80D03-E30B-4429-B04B-34809B803269}"/>
</file>

<file path=docProps/app.xml><?xml version="1.0" encoding="utf-8"?>
<Properties xmlns="http://schemas.openxmlformats.org/officeDocument/2006/extended-properties" xmlns:vt="http://schemas.openxmlformats.org/officeDocument/2006/docPropsVTypes">
  <Template>Civic</Template>
  <TotalTime>169</TotalTime>
  <Words>717</Words>
  <Application>Microsoft Office PowerPoint</Application>
  <PresentationFormat>Custom</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Vocational training center for undergraduate university students and teachers in Jordan (VTC)</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WP2: Assessment studies for the needs of students </vt:lpstr>
      <vt:lpstr>WP5: Make vocational skill competency development an integrated part in Teaching </vt:lpstr>
      <vt:lpstr> WP5: Make vocational skill competency development an integrated part in Teaching</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S4C</cp:lastModifiedBy>
  <cp:revision>39</cp:revision>
  <dcterms:created xsi:type="dcterms:W3CDTF">2016-07-20T21:16:43Z</dcterms:created>
  <dcterms:modified xsi:type="dcterms:W3CDTF">2016-10-29T22:11:35Z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0x01010066219D35DB978B428CC40D134C5A1762</vt:lpwstr>
  </property>
</Properties>
</file>